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itter" panose="020B0604020202020204" charset="0"/>
      <p:regular r:id="rId11"/>
      <p:bold r:id="rId12"/>
      <p:italic r:id="rId13"/>
      <p:boldItalic r:id="rId14"/>
    </p:embeddedFont>
    <p:embeddedFont>
      <p:font typeface="IBM Plex Sans" panose="020B0503050203000203" pitchFamily="34" charset="0"/>
      <p:regular r:id="rId15"/>
      <p:bold r:id="rId16"/>
      <p:italic r:id="rId17"/>
      <p:boldItalic r:id="rId18"/>
    </p:embeddedFont>
    <p:embeddedFont>
      <p:font typeface="IBM Plex Sans Light" panose="020B0403050203000203" pitchFamily="34" charset="0"/>
      <p:regular r:id="rId19"/>
      <p:bold r:id="rId20"/>
      <p:italic r:id="rId21"/>
      <p:boldItalic r:id="rId22"/>
    </p:embeddedFont>
    <p:embeddedFont>
      <p:font typeface="Merriweather" panose="00000500000000000000"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B38EA-B6A6-4769-A497-CD501185B4D3}">
  <a:tblStyle styleId="{CCFB38EA-B6A6-4769-A497-CD501185B4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2" d="100"/>
          <a:sy n="162" d="100"/>
        </p:scale>
        <p:origin x="1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e8a0adc3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3e8a0adc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3e8a0adc3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3e8a0adc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Shoutout to Mr. Hoffman and Dr. Mirabella for their support and guidance in my research with this project</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Legal, education, health issues (mine is one health this time, I gave presentation education last year) → (collab between SHU and Archdiocese)</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My research on the migrant and refugee background within the Archdiocese of Newark has informed my work on this </a:t>
            </a:r>
            <a:r>
              <a:rPr lang="en" b="1" dirty="0">
                <a:solidFill>
                  <a:schemeClr val="dk1"/>
                </a:solidFill>
              </a:rPr>
              <a:t>project venturing into health disparities and risk factors certain areas experience</a:t>
            </a:r>
            <a:endParaRPr b="1"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Which towns from the four counties have the most need for health outreach programs to bridge gaps, especially in medically underserved areas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e8a0adc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3e8a0adc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Bitter"/>
              <a:buChar char="-"/>
            </a:pPr>
            <a:r>
              <a:rPr lang="en" sz="1200" dirty="0">
                <a:solidFill>
                  <a:srgbClr val="434343"/>
                </a:solidFill>
                <a:latin typeface="Bitter"/>
                <a:ea typeface="Bitter"/>
                <a:cs typeface="Bitter"/>
                <a:sym typeface="Bitter"/>
              </a:rPr>
              <a:t>My goal is step 1 of a 3-step plan</a:t>
            </a:r>
            <a:endParaRPr sz="1200" b="1"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1. Compiled most recent U.S. Census data from SHU </a:t>
            </a:r>
            <a:r>
              <a:rPr lang="en" dirty="0" err="1">
                <a:solidFill>
                  <a:schemeClr val="dk1"/>
                </a:solidFill>
                <a:latin typeface="Bitter"/>
                <a:ea typeface="Bitter"/>
                <a:cs typeface="Bitter"/>
                <a:sym typeface="Bitter"/>
              </a:rPr>
              <a:t>Policymap</a:t>
            </a:r>
            <a:r>
              <a:rPr lang="en" dirty="0">
                <a:solidFill>
                  <a:schemeClr val="dk1"/>
                </a:solidFill>
                <a:latin typeface="Bitter"/>
                <a:ea typeface="Bitter"/>
                <a:cs typeface="Bitter"/>
                <a:sym typeface="Bitter"/>
              </a:rPr>
              <a:t> database into Excel spreadsheet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2. Converted data into more accessible and readable tables and graphs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3. Compiled tables, graphs, and descriptive analysis for the following areas researched into comprehensive document: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4. Summarized </a:t>
            </a:r>
            <a:r>
              <a:rPr lang="en" b="1" dirty="0">
                <a:solidFill>
                  <a:schemeClr val="dk1"/>
                </a:solidFill>
                <a:latin typeface="Bitter"/>
                <a:ea typeface="Bitter"/>
                <a:cs typeface="Bitter"/>
                <a:sym typeface="Bitter"/>
              </a:rPr>
              <a:t>bolded</a:t>
            </a:r>
            <a:r>
              <a:rPr lang="en" dirty="0">
                <a:solidFill>
                  <a:schemeClr val="dk1"/>
                </a:solidFill>
                <a:latin typeface="Bitter"/>
                <a:ea typeface="Bitter"/>
                <a:cs typeface="Bitter"/>
                <a:sym typeface="Bitter"/>
              </a:rPr>
              <a:t> criteria above to complete cross-tabulations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5. Used cross-tabulations to highlight diverse profile of each potential target area for future outreach </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Criteria excluded for limited data sets, or poor correlations and outliers like Alpine</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Blue is included</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Red is excluded</a:t>
            </a:r>
            <a:endParaRPr dirty="0">
              <a:solidFill>
                <a:schemeClr val="dk1"/>
              </a:solidFill>
              <a:latin typeface="Bitter"/>
              <a:ea typeface="Bitter"/>
              <a:cs typeface="Bitter"/>
              <a:sym typeface="Bitter"/>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3e8a0adc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3e8a0adc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Bitter"/>
              <a:buChar char="-"/>
            </a:pPr>
            <a:r>
              <a:rPr lang="en" sz="1200" dirty="0">
                <a:solidFill>
                  <a:srgbClr val="434343"/>
                </a:solidFill>
                <a:latin typeface="Bitter"/>
                <a:ea typeface="Bitter"/>
                <a:cs typeface="Bitter"/>
                <a:sym typeface="Bitter"/>
              </a:rPr>
              <a:t>My goal is step 1 of a 3-step plan</a:t>
            </a:r>
            <a:endParaRPr sz="1200" b="1"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1. Compiled most recent U.S. Census data from SHU </a:t>
            </a:r>
            <a:r>
              <a:rPr lang="en" dirty="0" err="1">
                <a:solidFill>
                  <a:schemeClr val="dk1"/>
                </a:solidFill>
                <a:latin typeface="Bitter"/>
                <a:ea typeface="Bitter"/>
                <a:cs typeface="Bitter"/>
                <a:sym typeface="Bitter"/>
              </a:rPr>
              <a:t>Policymap</a:t>
            </a:r>
            <a:r>
              <a:rPr lang="en" dirty="0">
                <a:solidFill>
                  <a:schemeClr val="dk1"/>
                </a:solidFill>
                <a:latin typeface="Bitter"/>
                <a:ea typeface="Bitter"/>
                <a:cs typeface="Bitter"/>
                <a:sym typeface="Bitter"/>
              </a:rPr>
              <a:t> database into Excel spreadsheet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2. Converted data into more accessible and readable tables and graphs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3. Compiled tables, graphs, and descriptive analysis for the following areas researched into comprehensive document: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4. Summarized </a:t>
            </a:r>
            <a:r>
              <a:rPr lang="en" b="1" dirty="0">
                <a:solidFill>
                  <a:schemeClr val="dk1"/>
                </a:solidFill>
                <a:latin typeface="Bitter"/>
                <a:ea typeface="Bitter"/>
                <a:cs typeface="Bitter"/>
                <a:sym typeface="Bitter"/>
              </a:rPr>
              <a:t>bolded</a:t>
            </a:r>
            <a:r>
              <a:rPr lang="en" dirty="0">
                <a:solidFill>
                  <a:schemeClr val="dk1"/>
                </a:solidFill>
                <a:latin typeface="Bitter"/>
                <a:ea typeface="Bitter"/>
                <a:cs typeface="Bitter"/>
                <a:sym typeface="Bitter"/>
              </a:rPr>
              <a:t> criteria above to complete cross-tabulations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5. Used cross-tabulations to highlight diverse profile of each potential target area for future outreach </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Blue shows all included</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Define Health Disparity: </a:t>
            </a:r>
            <a:r>
              <a:rPr lang="en" sz="1300" dirty="0">
                <a:solidFill>
                  <a:schemeClr val="dk1"/>
                </a:solidFill>
                <a:highlight>
                  <a:schemeClr val="lt1"/>
                </a:highlight>
              </a:rPr>
              <a:t>Health disparities are inequitable and are directly related to the historical and current unequal distribution of social, political, economic, and environmental resources.</a:t>
            </a:r>
            <a:endParaRPr dirty="0">
              <a:solidFill>
                <a:schemeClr val="dk1"/>
              </a:solidFill>
              <a:latin typeface="Bitter"/>
              <a:ea typeface="Bitter"/>
              <a:cs typeface="Bitter"/>
              <a:sym typeface="Bitter"/>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3e8a0adc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3e8a0adc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SHOW FULL TABLE (Mention Alpine excluded to extremely high SES and it only making its way into the comorbidities category suggests it is a lifestyle vs lack of proper health resources and lack of access to resources problem</a:t>
            </a:r>
            <a:endParaRPr b="1" dirty="0">
              <a:solidFill>
                <a:schemeClr val="dk1"/>
              </a:solidFill>
            </a:endParaRPr>
          </a:p>
          <a:p>
            <a:pPr marL="457200" lvl="0" indent="-317500" algn="l" rtl="0">
              <a:lnSpc>
                <a:spcPct val="115000"/>
              </a:lnSpc>
              <a:spcBef>
                <a:spcPts val="0"/>
              </a:spcBef>
              <a:spcAft>
                <a:spcPts val="0"/>
              </a:spcAft>
              <a:buClr>
                <a:srgbClr val="7FCA20"/>
              </a:buClr>
              <a:buSzPts val="1400"/>
              <a:buFont typeface="IBM Plex Sans Light"/>
              <a:buChar char="-"/>
            </a:pPr>
            <a:r>
              <a:rPr lang="en" sz="1400" dirty="0">
                <a:solidFill>
                  <a:srgbClr val="061E3A"/>
                </a:solidFill>
                <a:latin typeface="IBM Plex Sans Light"/>
                <a:ea typeface="IBM Plex Sans Light"/>
                <a:cs typeface="IBM Plex Sans Light"/>
                <a:sym typeface="IBM Plex Sans Light"/>
              </a:rPr>
              <a:t>Health: Costs and Insurance</a:t>
            </a:r>
            <a:endParaRPr sz="1400" dirty="0">
              <a:solidFill>
                <a:srgbClr val="061E3A"/>
              </a:solidFill>
              <a:latin typeface="IBM Plex Sans Light"/>
              <a:ea typeface="IBM Plex Sans Light"/>
              <a:cs typeface="IBM Plex Sans Light"/>
              <a:sym typeface="IBM Plex Sans Light"/>
            </a:endParaRPr>
          </a:p>
          <a:p>
            <a:pPr marL="914400" lvl="1" indent="-317500" algn="l" rtl="0">
              <a:lnSpc>
                <a:spcPct val="115000"/>
              </a:lnSpc>
              <a:spcBef>
                <a:spcPts val="0"/>
              </a:spcBef>
              <a:spcAft>
                <a:spcPts val="0"/>
              </a:spcAft>
              <a:buClr>
                <a:srgbClr val="02C1D3"/>
              </a:buClr>
              <a:buSzPts val="1400"/>
              <a:buFont typeface="IBM Plex Sans Light"/>
              <a:buChar char="-"/>
            </a:pPr>
            <a:r>
              <a:rPr lang="en" sz="1400" dirty="0">
                <a:solidFill>
                  <a:srgbClr val="4472C4"/>
                </a:solidFill>
                <a:highlight>
                  <a:srgbClr val="FFFFFF"/>
                </a:highlight>
                <a:latin typeface="Times New Roman"/>
                <a:ea typeface="Times New Roman"/>
                <a:cs typeface="Times New Roman"/>
                <a:sym typeface="Times New Roman"/>
              </a:rPr>
              <a:t>Estimated percent of people with Medicare, between 2015-2019</a:t>
            </a:r>
            <a:endParaRPr sz="1400" dirty="0">
              <a:solidFill>
                <a:srgbClr val="4472C4"/>
              </a:solidFill>
              <a:highlight>
                <a:srgbClr val="FFFFFF"/>
              </a:highlight>
              <a:latin typeface="Times New Roman"/>
              <a:ea typeface="Times New Roman"/>
              <a:cs typeface="Times New Roman"/>
              <a:sym typeface="Times New Roman"/>
            </a:endParaRPr>
          </a:p>
          <a:p>
            <a:pPr marL="1371600" lvl="2" indent="-317500" algn="l" rtl="0">
              <a:lnSpc>
                <a:spcPct val="115000"/>
              </a:lnSpc>
              <a:spcBef>
                <a:spcPts val="0"/>
              </a:spcBef>
              <a:spcAft>
                <a:spcPts val="0"/>
              </a:spcAft>
              <a:buClr>
                <a:srgbClr val="4472C4"/>
              </a:buClr>
              <a:buSzPts val="1400"/>
              <a:buFont typeface="Times New Roman"/>
              <a:buChar char="-"/>
            </a:pPr>
            <a:r>
              <a:rPr lang="en" sz="1400" dirty="0">
                <a:solidFill>
                  <a:srgbClr val="4472C4"/>
                </a:solidFill>
                <a:highlight>
                  <a:srgbClr val="FFFFFF"/>
                </a:highlight>
                <a:latin typeface="Times New Roman"/>
                <a:ea typeface="Times New Roman"/>
                <a:cs typeface="Times New Roman"/>
                <a:sym typeface="Times New Roman"/>
              </a:rPr>
              <a:t>Reason: Age alone can be a confounding variable in distinguishes at-risk populations</a:t>
            </a:r>
            <a:endParaRPr sz="1400" dirty="0">
              <a:solidFill>
                <a:srgbClr val="4472C4"/>
              </a:solidFill>
              <a:highlight>
                <a:srgbClr val="FFFFFF"/>
              </a:highlight>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4472C4"/>
              </a:buClr>
              <a:buSzPts val="1400"/>
              <a:buFont typeface="Times New Roman"/>
              <a:buChar char="-"/>
            </a:pPr>
            <a:r>
              <a:rPr lang="en" sz="1200" dirty="0">
                <a:solidFill>
                  <a:srgbClr val="4472C4"/>
                </a:solidFill>
                <a:highlight>
                  <a:srgbClr val="FFFFFF"/>
                </a:highlight>
                <a:latin typeface="Times New Roman"/>
                <a:ea typeface="Times New Roman"/>
                <a:cs typeface="Times New Roman"/>
                <a:sym typeface="Times New Roman"/>
              </a:rPr>
              <a:t>Primary Care Health Professional Shortage Area status as of 2021.</a:t>
            </a:r>
            <a:endParaRPr sz="1200" dirty="0">
              <a:solidFill>
                <a:srgbClr val="4472C4"/>
              </a:solidFill>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Clr>
                <a:srgbClr val="4472C4"/>
              </a:buClr>
              <a:buSzPts val="1400"/>
              <a:buFont typeface="Times New Roman"/>
              <a:buChar char="-"/>
            </a:pPr>
            <a:r>
              <a:rPr lang="en" sz="1200" i="1" dirty="0">
                <a:solidFill>
                  <a:srgbClr val="7030A0"/>
                </a:solidFill>
                <a:latin typeface="Times New Roman"/>
                <a:ea typeface="Times New Roman"/>
                <a:cs typeface="Times New Roman"/>
                <a:sym typeface="Times New Roman"/>
              </a:rPr>
              <a:t>Mental Health Professional Shortage Area status as of 2021.</a:t>
            </a:r>
            <a:endParaRPr sz="1200" i="1" dirty="0">
              <a:solidFill>
                <a:srgbClr val="7030A0"/>
              </a:solidFill>
              <a:latin typeface="Times New Roman"/>
              <a:ea typeface="Times New Roman"/>
              <a:cs typeface="Times New Roman"/>
              <a:sym typeface="Times New Roman"/>
            </a:endParaRPr>
          </a:p>
          <a:p>
            <a:pPr marL="457200" lvl="0" indent="-317500" algn="l" rtl="0">
              <a:spcBef>
                <a:spcPts val="0"/>
              </a:spcBef>
              <a:spcAft>
                <a:spcPts val="0"/>
              </a:spcAft>
              <a:buClr>
                <a:srgbClr val="4472C4"/>
              </a:buClr>
              <a:buSzPts val="1400"/>
              <a:buFont typeface="Times New Roman"/>
              <a:buChar char="-"/>
            </a:pPr>
            <a:r>
              <a:rPr lang="en" sz="1200" i="1" dirty="0">
                <a:solidFill>
                  <a:srgbClr val="7030A0"/>
                </a:solidFill>
                <a:latin typeface="Times New Roman"/>
                <a:ea typeface="Times New Roman"/>
                <a:cs typeface="Times New Roman"/>
                <a:sym typeface="Times New Roman"/>
              </a:rPr>
              <a:t>Dental Health Professional Shortage Area status as of 2021.</a:t>
            </a:r>
            <a:endParaRPr sz="1200" i="1" dirty="0">
              <a:solidFill>
                <a:srgbClr val="7030A0"/>
              </a:solidFill>
              <a:latin typeface="Times New Roman"/>
              <a:ea typeface="Times New Roman"/>
              <a:cs typeface="Times New Roman"/>
              <a:sym typeface="Times New Roman"/>
            </a:endParaRPr>
          </a:p>
          <a:p>
            <a:pPr marL="457200" lvl="0" indent="-304800" algn="l" rtl="0">
              <a:spcBef>
                <a:spcPts val="0"/>
              </a:spcBef>
              <a:spcAft>
                <a:spcPts val="0"/>
              </a:spcAft>
              <a:buClr>
                <a:srgbClr val="7030A0"/>
              </a:buClr>
              <a:buSzPts val="1200"/>
              <a:buFont typeface="Times New Roman"/>
              <a:buChar char="-"/>
            </a:pPr>
            <a:r>
              <a:rPr lang="en" sz="1200" i="1" dirty="0">
                <a:solidFill>
                  <a:srgbClr val="7030A0"/>
                </a:solidFill>
                <a:latin typeface="Times New Roman"/>
                <a:ea typeface="Times New Roman"/>
                <a:cs typeface="Times New Roman"/>
                <a:sym typeface="Times New Roman"/>
              </a:rPr>
              <a:t>Overweight</a:t>
            </a:r>
            <a:endParaRPr sz="1200" i="1" dirty="0">
              <a:solidFill>
                <a:srgbClr val="7030A0"/>
              </a:solidFill>
              <a:latin typeface="Times New Roman"/>
              <a:ea typeface="Times New Roman"/>
              <a:cs typeface="Times New Roman"/>
              <a:sym typeface="Times New Roman"/>
            </a:endParaRPr>
          </a:p>
          <a:p>
            <a:pPr marL="914400" lvl="1" indent="-304800" algn="l" rtl="0">
              <a:lnSpc>
                <a:spcPct val="135000"/>
              </a:lnSpc>
              <a:spcBef>
                <a:spcPts val="0"/>
              </a:spcBef>
              <a:spcAft>
                <a:spcPts val="0"/>
              </a:spcAft>
              <a:buClr>
                <a:srgbClr val="7030A0"/>
              </a:buClr>
              <a:buSzPts val="1200"/>
              <a:buFont typeface="Times New Roman"/>
              <a:buChar char="-"/>
            </a:pPr>
            <a:r>
              <a:rPr lang="en" sz="1300" dirty="0">
                <a:solidFill>
                  <a:srgbClr val="4A4A4A"/>
                </a:solidFill>
                <a:highlight>
                  <a:srgbClr val="FFFFFF"/>
                </a:highlight>
                <a:latin typeface="Roboto"/>
                <a:ea typeface="Roboto"/>
                <a:cs typeface="Roboto"/>
                <a:sym typeface="Roboto"/>
              </a:rPr>
              <a:t>Estimated percent of adults reporting to be overweight (a body mass index greater than 24.9) in 2018</a:t>
            </a:r>
            <a:endParaRPr sz="1300" dirty="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dirty="0">
                <a:solidFill>
                  <a:schemeClr val="dk1"/>
                </a:solidFill>
              </a:rPr>
              <a:t>Note: X means that town did rank in top 3 for that criterion in its specific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This chart compiles the information from the six key criteria used and the ranking system for educational need in each town and across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Give 1 example or 2</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Give people a key for how to read chart</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Do this per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Mention </a:t>
            </a:r>
            <a:r>
              <a:rPr lang="en" dirty="0" err="1">
                <a:solidFill>
                  <a:schemeClr val="dk1"/>
                </a:solidFill>
              </a:rPr>
              <a:t>Vailsburg</a:t>
            </a:r>
            <a:r>
              <a:rPr lang="en" dirty="0">
                <a:solidFill>
                  <a:schemeClr val="dk1"/>
                </a:solidFill>
              </a:rPr>
              <a:t> community ranked higher than Newark overall, indicating outreach would make sense in this community which Dr. Mirabella serves </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3e8a0adc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3e8a0adc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b="1" dirty="0">
                <a:solidFill>
                  <a:schemeClr val="dk1"/>
                </a:solidFill>
              </a:rPr>
              <a:t>SWAP PLAINFIELD AND ELIZABETH LANGUAGES and CONTACT Ms. DeLuca with update PPT</a:t>
            </a:r>
          </a:p>
          <a:p>
            <a:pPr marL="457200" lvl="0" indent="-317500" algn="l" rtl="0">
              <a:spcBef>
                <a:spcPts val="0"/>
              </a:spcBef>
              <a:spcAft>
                <a:spcPts val="0"/>
              </a:spcAft>
              <a:buClr>
                <a:schemeClr val="dk1"/>
              </a:buClr>
              <a:buSzPts val="1400"/>
              <a:buChar char="-"/>
            </a:pPr>
            <a:r>
              <a:rPr lang="en" b="1" dirty="0">
                <a:solidFill>
                  <a:schemeClr val="dk1"/>
                </a:solidFill>
              </a:rPr>
              <a:t>Show top 3 per county and the demographics</a:t>
            </a:r>
            <a:endParaRPr b="1"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Using U.S. Census data</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Compiled information for towns with highest need</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Highlights the languages spoken at home and the country of origin</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(e.g. Elizabeth Colombia, even when including English, Spanish or Spanish Creole is still predominant, then the exclusion of Spanish or Spanish Creole helps identify Portuguese or Portuguese Creole)</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Remember to tell them the colors (English blue, Spanish or Spanish Creole Orange)</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Creole is a mix of native and new languages like </a:t>
            </a:r>
            <a:r>
              <a:rPr lang="en" dirty="0" err="1">
                <a:solidFill>
                  <a:schemeClr val="dk1"/>
                </a:solidFill>
              </a:rPr>
              <a:t>Haitain</a:t>
            </a:r>
            <a:r>
              <a:rPr lang="en" dirty="0">
                <a:solidFill>
                  <a:schemeClr val="dk1"/>
                </a:solidFill>
              </a:rPr>
              <a:t> creole with a French base and new terms unique to culture/area</a:t>
            </a: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Outliers</a:t>
            </a:r>
            <a:endParaRPr b="1"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All outliers were screened for having disproportionality in their SES which could be a confounding variable to the demonstrated need, access, and source of illness under social epidemiological lens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Towns such as Alpine were therefore screened out alongside others with median household income over 100,000 dollars to allow for identifying areas that are middle and lower class primarily for best outlook on potential outreach and providing resources to communities that most benefit from it</a:t>
            </a: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3e8a0adc3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3e8a0adc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I used Policy Map database that holds demographic data found in Seton Hall University library database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 a sanctuary state, New Jersey is focused on protecting the safety and privacy of its migrant and refugees protection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U.S. Census data helps provide a robust and reliable measure of the current migrant/refugee demographics currently in New Jersey as it collects data from all residents and that includes foreign-born residents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There always is the limitation for a survey to miss certain target populations but using Department of Homeland Security (DHS) Office of Immigration Statistics uses a combination of administrative data to provide further estimates of the unauthorized immigrant population in the United States when needed</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Number of persons obtaining legal permanent resident status and seeking asylum</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Naturalizations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Nonimmigrant admissions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Enforcement actions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Other sources I used to further my research</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U.S. Census Bureau website to fill in holes for data from Policy Map for such places like ______, since they scored high on the criteria and would be important to know about what languages people speak in that area/where the majority of immigrants come from in those areas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Maps of each county to locate the census tracts for the Vailsburg community of Newark to flesh out how this specific community matched up with the needs of other towns included in high priority category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14e99c21f_1_7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14e99c21f_1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-Call for questions and thank everyone for listening!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23"/>
        <p:cNvGrpSpPr/>
        <p:nvPr/>
      </p:nvGrpSpPr>
      <p:grpSpPr>
        <a:xfrm>
          <a:off x="0" y="0"/>
          <a:ext cx="0" cy="0"/>
          <a:chOff x="0" y="0"/>
          <a:chExt cx="0" cy="0"/>
        </a:xfrm>
      </p:grpSpPr>
      <p:grpSp>
        <p:nvGrpSpPr>
          <p:cNvPr id="124" name="Google Shape;124;p11"/>
          <p:cNvGrpSpPr/>
          <p:nvPr/>
        </p:nvGrpSpPr>
        <p:grpSpPr>
          <a:xfrm>
            <a:off x="-313699" y="3506500"/>
            <a:ext cx="7500144" cy="1637017"/>
            <a:chOff x="-313699" y="-18375"/>
            <a:chExt cx="7500144" cy="1637017"/>
          </a:xfrm>
        </p:grpSpPr>
        <p:sp>
          <p:nvSpPr>
            <p:cNvPr id="125" name="Google Shape;125;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313699" y="850942"/>
              <a:ext cx="720000" cy="767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6680045" y="574471"/>
              <a:ext cx="506400" cy="540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6845048"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txBox="1">
            <a:spLocks noGrp="1"/>
          </p:cNvSpPr>
          <p:nvPr>
            <p:ph type="body" idx="1"/>
          </p:nvPr>
        </p:nvSpPr>
        <p:spPr>
          <a:xfrm>
            <a:off x="752475" y="4406300"/>
            <a:ext cx="5840700" cy="393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600"/>
              <a:buNone/>
              <a:defRPr sz="1600"/>
            </a:lvl1pPr>
          </a:lstStyle>
          <a:p>
            <a:endParaRPr/>
          </a:p>
        </p:txBody>
      </p:sp>
      <p:sp>
        <p:nvSpPr>
          <p:cNvPr id="132" name="Google Shape;132;p1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_1">
    <p:bg>
      <p:bgPr>
        <a:solidFill>
          <a:schemeClr val="lt1"/>
        </a:solidFill>
        <a:effectLst/>
      </p:bgPr>
    </p:bg>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1"/>
        <p:cNvGrpSpPr/>
        <p:nvPr/>
      </p:nvGrpSpPr>
      <p:grpSpPr>
        <a:xfrm>
          <a:off x="0" y="0"/>
          <a:ext cx="0" cy="0"/>
          <a:chOff x="0" y="0"/>
          <a:chExt cx="0" cy="0"/>
        </a:xfrm>
      </p:grpSpPr>
      <p:sp>
        <p:nvSpPr>
          <p:cNvPr id="52" name="Google Shape;52;p6"/>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18375"/>
            <a:ext cx="6268866" cy="1637005"/>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6"/>
          <p:cNvGrpSpPr/>
          <p:nvPr/>
        </p:nvGrpSpPr>
        <p:grpSpPr>
          <a:xfrm>
            <a:off x="8378663" y="3572732"/>
            <a:ext cx="1312359" cy="1570803"/>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313691" y="-18375"/>
            <a:ext cx="7510983" cy="1637005"/>
            <a:chOff x="-313691" y="-18375"/>
            <a:chExt cx="7510983" cy="1637005"/>
          </a:xfrm>
        </p:grpSpPr>
        <p:sp>
          <p:nvSpPr>
            <p:cNvPr id="68" name="Google Shape;68;p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7485392" y="1755351"/>
            <a:ext cx="2830800" cy="3388272"/>
            <a:chOff x="7485392" y="1755351"/>
            <a:chExt cx="2830800" cy="3388272"/>
          </a:xfrm>
        </p:grpSpPr>
        <p:sp>
          <p:nvSpPr>
            <p:cNvPr id="75" name="Google Shape;75;p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8" name="Google Shape;78;p7"/>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79" name="Google Shape;79;p7"/>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0" name="Google Shape;80;p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a:off x="-313691" y="-18375"/>
            <a:ext cx="7510983" cy="1637005"/>
            <a:chOff x="-313691" y="-18375"/>
            <a:chExt cx="7510983" cy="1637005"/>
          </a:xfrm>
        </p:grpSpPr>
        <p:sp>
          <p:nvSpPr>
            <p:cNvPr id="83" name="Google Shape;83;p8"/>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7485392" y="1755351"/>
            <a:ext cx="2830800" cy="3388272"/>
            <a:chOff x="7485392" y="1755351"/>
            <a:chExt cx="2830800" cy="3388272"/>
          </a:xfrm>
        </p:grpSpPr>
        <p:sp>
          <p:nvSpPr>
            <p:cNvPr id="90" name="Google Shape;90;p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3" name="Google Shape;93;p8"/>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4" name="Google Shape;94;p8"/>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5" name="Google Shape;95;p8"/>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6" name="Google Shape;96;p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p:nvPr/>
        </p:nvSpPr>
        <p:spPr>
          <a:xfrm>
            <a:off x="86300" y="43150"/>
            <a:ext cx="3150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accent5"/>
                </a:solidFill>
                <a:latin typeface="Merriweather"/>
                <a:ea typeface="Merriweather"/>
                <a:cs typeface="Merriweather"/>
                <a:sym typeface="Merriweather"/>
              </a:rPr>
              <a:t>Migrant and Refugee Center: Health Demographic Collection for Strategic Outreach</a:t>
            </a:r>
            <a:endParaRPr sz="3200" b="1" dirty="0">
              <a:solidFill>
                <a:schemeClr val="accent5"/>
              </a:solidFill>
              <a:latin typeface="Merriweather"/>
              <a:ea typeface="Merriweather"/>
              <a:cs typeface="Merriweather"/>
              <a:sym typeface="Merriweather"/>
            </a:endParaRPr>
          </a:p>
        </p:txBody>
      </p:sp>
      <p:sp>
        <p:nvSpPr>
          <p:cNvPr id="158" name="Google Shape;158;p15"/>
          <p:cNvSpPr txBox="1"/>
          <p:nvPr/>
        </p:nvSpPr>
        <p:spPr>
          <a:xfrm>
            <a:off x="86300" y="3685025"/>
            <a:ext cx="28824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IBM Plex Sans"/>
                <a:ea typeface="IBM Plex Sans"/>
                <a:cs typeface="IBM Plex Sans"/>
                <a:sym typeface="IBM Plex Sans"/>
              </a:rPr>
              <a:t>Russell Cook</a:t>
            </a:r>
            <a:endParaRPr sz="1700" b="1">
              <a:latin typeface="IBM Plex Sans"/>
              <a:ea typeface="IBM Plex Sans"/>
              <a:cs typeface="IBM Plex Sans"/>
              <a:sym typeface="IBM Plex Sans"/>
            </a:endParaRPr>
          </a:p>
          <a:p>
            <a:pPr marL="0" lvl="0" indent="0" algn="l" rtl="0">
              <a:spcBef>
                <a:spcPts val="0"/>
              </a:spcBef>
              <a:spcAft>
                <a:spcPts val="0"/>
              </a:spcAft>
              <a:buNone/>
            </a:pPr>
            <a:r>
              <a:rPr lang="en" sz="1700" b="1">
                <a:latin typeface="IBM Plex Sans"/>
                <a:ea typeface="IBM Plex Sans"/>
                <a:cs typeface="IBM Plex Sans"/>
                <a:sym typeface="IBM Plex Sans"/>
              </a:rPr>
              <a:t>B.S. Biology | Joint Bachelor’s/M.D. Program</a:t>
            </a:r>
            <a:endParaRPr sz="1700" b="1">
              <a:latin typeface="IBM Plex Sans"/>
              <a:ea typeface="IBM Plex Sans"/>
              <a:cs typeface="IBM Plex Sans"/>
              <a:sym typeface="IBM Plex Sans"/>
            </a:endParaRPr>
          </a:p>
        </p:txBody>
      </p:sp>
      <p:pic>
        <p:nvPicPr>
          <p:cNvPr id="159" name="Google Shape;159;p15"/>
          <p:cNvPicPr preferRelativeResize="0"/>
          <p:nvPr/>
        </p:nvPicPr>
        <p:blipFill rotWithShape="1">
          <a:blip r:embed="rId3">
            <a:alphaModFix/>
          </a:blip>
          <a:srcRect b="1293"/>
          <a:stretch/>
        </p:blipFill>
        <p:spPr>
          <a:xfrm>
            <a:off x="5488700" y="1623000"/>
            <a:ext cx="3612150" cy="3485976"/>
          </a:xfrm>
          <a:prstGeom prst="rect">
            <a:avLst/>
          </a:prstGeom>
          <a:noFill/>
          <a:ln w="381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txBox="1">
            <a:spLocks noGrp="1"/>
          </p:cNvSpPr>
          <p:nvPr>
            <p:ph type="body" idx="1"/>
          </p:nvPr>
        </p:nvSpPr>
        <p:spPr>
          <a:xfrm>
            <a:off x="914575" y="1584425"/>
            <a:ext cx="6999600" cy="2022900"/>
          </a:xfrm>
          <a:prstGeom prst="rect">
            <a:avLst/>
          </a:prstGeom>
        </p:spPr>
        <p:txBody>
          <a:bodyPr spcFirstLastPara="1" wrap="square" lIns="0" tIns="0" rIns="0" bIns="0" anchor="t" anchorCtr="0">
            <a:noAutofit/>
          </a:bodyPr>
          <a:lstStyle/>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Inspired by Pope Francis’s four pillars:</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Welcome</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Protect</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Promote</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Integrate</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Bitter"/>
              <a:buChar char="●"/>
            </a:pPr>
            <a:r>
              <a:rPr lang="en" sz="1200">
                <a:solidFill>
                  <a:srgbClr val="000000"/>
                </a:solidFill>
                <a:latin typeface="IBM Plex Sans"/>
                <a:ea typeface="IBM Plex Sans"/>
                <a:cs typeface="IBM Plex Sans"/>
                <a:sym typeface="IBM Plex Sans"/>
              </a:rPr>
              <a:t>New Jersey overall has the </a:t>
            </a:r>
            <a:r>
              <a:rPr lang="en" sz="1200" b="1">
                <a:solidFill>
                  <a:srgbClr val="000000"/>
                </a:solidFill>
                <a:latin typeface="IBM Plex Sans"/>
                <a:ea typeface="IBM Plex Sans"/>
                <a:cs typeface="IBM Plex Sans"/>
                <a:sym typeface="IBM Plex Sans"/>
              </a:rPr>
              <a:t>fifth largest immigrant population</a:t>
            </a:r>
            <a:r>
              <a:rPr lang="en" sz="1200">
                <a:solidFill>
                  <a:srgbClr val="000000"/>
                </a:solidFill>
                <a:latin typeface="IBM Plex Sans"/>
                <a:ea typeface="IBM Plex Sans"/>
                <a:cs typeface="IBM Plex Sans"/>
                <a:sym typeface="IBM Plex Sans"/>
              </a:rPr>
              <a:t> in the U.S.</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Over two million immigrants</a:t>
            </a:r>
            <a:endParaRPr sz="1200">
              <a:solidFill>
                <a:srgbClr val="000000"/>
              </a:solidFill>
              <a:latin typeface="IBM Plex Sans"/>
              <a:ea typeface="IBM Plex Sans"/>
              <a:cs typeface="IBM Plex Sans"/>
              <a:sym typeface="IBM Plex Sans"/>
            </a:endParaRPr>
          </a:p>
          <a:p>
            <a:pPr marL="1371600" lvl="2"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500,000 of whom are undocumented</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Four counties that comprise the Archdiocese (Union, Hudson, Essex, and Bergen)</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Substantial growth in their immigrant communities</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Program development for legal, healthcare, education</a:t>
            </a:r>
            <a:endParaRPr sz="1200">
              <a:solidFill>
                <a:srgbClr val="000000"/>
              </a:solidFill>
              <a:latin typeface="IBM Plex Sans"/>
              <a:ea typeface="IBM Plex Sans"/>
              <a:cs typeface="IBM Plex Sans"/>
              <a:sym typeface="IBM Plex Sans"/>
            </a:endParaRPr>
          </a:p>
          <a:p>
            <a:pPr marL="0" lvl="0" indent="0" algn="l" rtl="0">
              <a:spcBef>
                <a:spcPts val="600"/>
              </a:spcBef>
              <a:spcAft>
                <a:spcPts val="0"/>
              </a:spcAft>
              <a:buNone/>
            </a:pPr>
            <a:endParaRPr/>
          </a:p>
        </p:txBody>
      </p:sp>
      <p:sp>
        <p:nvSpPr>
          <p:cNvPr id="165" name="Google Shape;165;p1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66" name="Google Shape;166;p16"/>
          <p:cNvSpPr txBox="1">
            <a:spLocks noGrp="1"/>
          </p:cNvSpPr>
          <p:nvPr>
            <p:ph type="title"/>
          </p:nvPr>
        </p:nvSpPr>
        <p:spPr>
          <a:xfrm>
            <a:off x="871425" y="495875"/>
            <a:ext cx="6026700" cy="8130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600"/>
              <a:t>Arts and Sciences Dean’s Task Force on Immigrants and Refugees</a:t>
            </a:r>
            <a:endParaRPr/>
          </a:p>
        </p:txBody>
      </p:sp>
      <p:pic>
        <p:nvPicPr>
          <p:cNvPr id="167" name="Google Shape;167;p16"/>
          <p:cNvPicPr preferRelativeResize="0"/>
          <p:nvPr/>
        </p:nvPicPr>
        <p:blipFill>
          <a:blip r:embed="rId3">
            <a:alphaModFix/>
          </a:blip>
          <a:stretch>
            <a:fillRect/>
          </a:stretch>
        </p:blipFill>
        <p:spPr>
          <a:xfrm>
            <a:off x="358747" y="4171088"/>
            <a:ext cx="2661548" cy="761875"/>
          </a:xfrm>
          <a:prstGeom prst="rect">
            <a:avLst/>
          </a:prstGeom>
          <a:noFill/>
          <a:ln w="28575" cap="flat" cmpd="sng">
            <a:solidFill>
              <a:srgbClr val="B91512"/>
            </a:solidFill>
            <a:prstDash val="solid"/>
            <a:round/>
            <a:headEnd type="none" w="sm" len="sm"/>
            <a:tailEnd type="none" w="sm" len="sm"/>
          </a:ln>
        </p:spPr>
      </p:pic>
      <p:pic>
        <p:nvPicPr>
          <p:cNvPr id="168" name="Google Shape;168;p16"/>
          <p:cNvPicPr preferRelativeResize="0"/>
          <p:nvPr/>
        </p:nvPicPr>
        <p:blipFill>
          <a:blip r:embed="rId4">
            <a:alphaModFix/>
          </a:blip>
          <a:stretch>
            <a:fillRect/>
          </a:stretch>
        </p:blipFill>
        <p:spPr>
          <a:xfrm>
            <a:off x="3505462" y="3721326"/>
            <a:ext cx="706200" cy="914537"/>
          </a:xfrm>
          <a:prstGeom prst="rect">
            <a:avLst/>
          </a:prstGeom>
          <a:noFill/>
          <a:ln w="28575" cap="flat" cmpd="sng">
            <a:solidFill>
              <a:srgbClr val="B91512"/>
            </a:solidFill>
            <a:prstDash val="solid"/>
            <a:round/>
            <a:headEnd type="none" w="sm" len="sm"/>
            <a:tailEnd type="none" w="sm" len="sm"/>
          </a:ln>
        </p:spPr>
      </p:pic>
      <p:pic>
        <p:nvPicPr>
          <p:cNvPr id="169" name="Google Shape;169;p16"/>
          <p:cNvPicPr preferRelativeResize="0"/>
          <p:nvPr/>
        </p:nvPicPr>
        <p:blipFill>
          <a:blip r:embed="rId5">
            <a:alphaModFix/>
          </a:blip>
          <a:stretch>
            <a:fillRect/>
          </a:stretch>
        </p:blipFill>
        <p:spPr>
          <a:xfrm>
            <a:off x="4696804" y="4153650"/>
            <a:ext cx="2201321" cy="796800"/>
          </a:xfrm>
          <a:prstGeom prst="rect">
            <a:avLst/>
          </a:prstGeom>
          <a:noFill/>
          <a:ln w="28575" cap="flat" cmpd="sng">
            <a:solidFill>
              <a:srgbClr val="B9151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body" idx="1"/>
          </p:nvPr>
        </p:nvSpPr>
        <p:spPr>
          <a:xfrm>
            <a:off x="914575" y="1619075"/>
            <a:ext cx="6999600" cy="2999700"/>
          </a:xfrm>
          <a:prstGeom prst="rect">
            <a:avLst/>
          </a:prstGeom>
        </p:spPr>
        <p:txBody>
          <a:bodyPr spcFirstLastPara="1" wrap="square" lIns="0" tIns="0" rIns="0" bIns="0" anchor="t" anchorCtr="0">
            <a:noAutofit/>
          </a:bodyPr>
          <a:lstStyle/>
          <a:p>
            <a:pPr marL="457200" lvl="0" indent="-304800" algn="l" rtl="0">
              <a:spcBef>
                <a:spcPts val="0"/>
              </a:spcBef>
              <a:spcAft>
                <a:spcPts val="0"/>
              </a:spcAft>
              <a:buClr>
                <a:srgbClr val="434343"/>
              </a:buClr>
              <a:buSzPts val="1200"/>
              <a:buFont typeface="IBM Plex Sans"/>
              <a:buChar char="●"/>
            </a:pPr>
            <a:r>
              <a:rPr lang="en" sz="1200" b="1" i="1" dirty="0">
                <a:solidFill>
                  <a:srgbClr val="B91512"/>
                </a:solidFill>
                <a:latin typeface="IBM Plex Sans"/>
                <a:ea typeface="IBM Plex Sans"/>
                <a:cs typeface="IBM Plex Sans"/>
                <a:sym typeface="IBM Plex Sans"/>
              </a:rPr>
              <a:t>Goal:</a:t>
            </a:r>
            <a:r>
              <a:rPr lang="en" sz="1200" b="1" dirty="0">
                <a:solidFill>
                  <a:srgbClr val="B91512"/>
                </a:solidFill>
                <a:latin typeface="IBM Plex Sans"/>
                <a:ea typeface="IBM Plex Sans"/>
                <a:cs typeface="IBM Plex Sans"/>
                <a:sym typeface="IBM Plex Sans"/>
              </a:rPr>
              <a:t> </a:t>
            </a:r>
            <a:r>
              <a:rPr lang="en" sz="1200" b="1" dirty="0">
                <a:solidFill>
                  <a:srgbClr val="434343"/>
                </a:solidFill>
                <a:latin typeface="IBM Plex Sans"/>
                <a:ea typeface="IBM Plex Sans"/>
                <a:cs typeface="IBM Plex Sans"/>
                <a:sym typeface="IBM Plex Sans"/>
              </a:rPr>
              <a:t>Illuminate access to healthcare and health disparities amongst the migrant and refugee populations in the Archdiocese of Newark</a:t>
            </a:r>
            <a:endParaRPr sz="1200" b="1" dirty="0">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b="1" i="1" dirty="0">
                <a:solidFill>
                  <a:srgbClr val="B91512"/>
                </a:solidFill>
                <a:latin typeface="IBM Plex Sans"/>
                <a:ea typeface="IBM Plex Sans"/>
                <a:cs typeface="IBM Plex Sans"/>
                <a:sym typeface="IBM Plex Sans"/>
              </a:rPr>
              <a:t>Charge:</a:t>
            </a:r>
            <a:r>
              <a:rPr lang="en" sz="1200" b="1" dirty="0">
                <a:solidFill>
                  <a:srgbClr val="434343"/>
                </a:solidFill>
                <a:latin typeface="IBM Plex Sans"/>
                <a:ea typeface="IBM Plex Sans"/>
                <a:cs typeface="IBM Plex Sans"/>
                <a:sym typeface="IBM Plex Sans"/>
              </a:rPr>
              <a:t> Collect, analyze, and interpret demographic and statistical data</a:t>
            </a:r>
            <a:endParaRPr sz="1200" b="1" dirty="0">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dirty="0">
                <a:solidFill>
                  <a:srgbClr val="434343"/>
                </a:solidFill>
                <a:latin typeface="IBM Plex Sans"/>
                <a:ea typeface="IBM Plex Sans"/>
                <a:cs typeface="IBM Plex Sans"/>
                <a:sym typeface="IBM Plex Sans"/>
              </a:rPr>
              <a:t>13 key demographic criteria </a:t>
            </a:r>
            <a:r>
              <a:rPr lang="en" sz="1200" b="1" dirty="0">
                <a:solidFill>
                  <a:srgbClr val="434343"/>
                </a:solidFill>
                <a:latin typeface="IBM Plex Sans"/>
                <a:ea typeface="IBM Plex Sans"/>
                <a:cs typeface="IBM Plex Sans"/>
                <a:sym typeface="IBM Plex Sans"/>
              </a:rPr>
              <a:t>included</a:t>
            </a:r>
            <a:r>
              <a:rPr lang="en" sz="1200" dirty="0">
                <a:solidFill>
                  <a:srgbClr val="434343"/>
                </a:solidFill>
                <a:latin typeface="IBM Plex Sans"/>
                <a:ea typeface="IBM Plex Sans"/>
                <a:cs typeface="IBM Plex Sans"/>
                <a:sym typeface="IBM Plex Sans"/>
              </a:rPr>
              <a:t> with 4 criteria </a:t>
            </a:r>
            <a:r>
              <a:rPr lang="en" sz="1200" b="1" dirty="0">
                <a:solidFill>
                  <a:srgbClr val="434343"/>
                </a:solidFill>
                <a:latin typeface="IBM Plex Sans"/>
                <a:ea typeface="IBM Plex Sans"/>
                <a:cs typeface="IBM Plex Sans"/>
                <a:sym typeface="IBM Plex Sans"/>
              </a:rPr>
              <a:t>excluded</a:t>
            </a:r>
            <a:r>
              <a:rPr lang="en" sz="1200" dirty="0">
                <a:solidFill>
                  <a:srgbClr val="434343"/>
                </a:solidFill>
                <a:latin typeface="IBM Plex Sans"/>
                <a:ea typeface="IBM Plex Sans"/>
                <a:cs typeface="IBM Plex Sans"/>
                <a:sym typeface="IBM Plex Sans"/>
              </a:rPr>
              <a:t>:</a:t>
            </a:r>
            <a:endParaRPr sz="1200" dirty="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b="1" i="1" dirty="0">
                <a:solidFill>
                  <a:srgbClr val="434343"/>
                </a:solidFill>
                <a:latin typeface="IBM Plex Sans"/>
                <a:ea typeface="IBM Plex Sans"/>
                <a:cs typeface="IBM Plex Sans"/>
                <a:sym typeface="IBM Plex Sans"/>
              </a:rPr>
              <a:t>Access to Healthcare Criteria</a:t>
            </a:r>
            <a:endParaRPr sz="1200" b="1" i="1" dirty="0">
              <a:solidFill>
                <a:srgbClr val="434343"/>
              </a:solidFill>
              <a:latin typeface="IBM Plex Sans"/>
              <a:ea typeface="IBM Plex Sans"/>
              <a:cs typeface="IBM Plex Sans"/>
              <a:sym typeface="IBM Plex Sans"/>
            </a:endParaRPr>
          </a:p>
        </p:txBody>
      </p:sp>
      <p:sp>
        <p:nvSpPr>
          <p:cNvPr id="175" name="Google Shape;175;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76" name="Google Shape;176;p1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Methodology Part 1</a:t>
            </a:r>
            <a:endParaRPr/>
          </a:p>
        </p:txBody>
      </p:sp>
      <p:graphicFrame>
        <p:nvGraphicFramePr>
          <p:cNvPr id="177" name="Google Shape;177;p17"/>
          <p:cNvGraphicFramePr/>
          <p:nvPr/>
        </p:nvGraphicFramePr>
        <p:xfrm>
          <a:off x="229475" y="2770875"/>
          <a:ext cx="7862400" cy="2108275"/>
        </p:xfrm>
        <a:graphic>
          <a:graphicData uri="http://schemas.openxmlformats.org/drawingml/2006/table">
            <a:tbl>
              <a:tblPr>
                <a:noFill/>
                <a:tableStyleId>{CCFB38EA-B6A6-4769-A497-CD501185B4D3}</a:tableStyleId>
              </a:tblPr>
              <a:tblGrid>
                <a:gridCol w="2390725">
                  <a:extLst>
                    <a:ext uri="{9D8B030D-6E8A-4147-A177-3AD203B41FA5}">
                      <a16:colId xmlns:a16="http://schemas.microsoft.com/office/drawing/2014/main" val="20000"/>
                    </a:ext>
                  </a:extLst>
                </a:gridCol>
                <a:gridCol w="1459600">
                  <a:extLst>
                    <a:ext uri="{9D8B030D-6E8A-4147-A177-3AD203B41FA5}">
                      <a16:colId xmlns:a16="http://schemas.microsoft.com/office/drawing/2014/main" val="20001"/>
                    </a:ext>
                  </a:extLst>
                </a:gridCol>
                <a:gridCol w="1464600">
                  <a:extLst>
                    <a:ext uri="{9D8B030D-6E8A-4147-A177-3AD203B41FA5}">
                      <a16:colId xmlns:a16="http://schemas.microsoft.com/office/drawing/2014/main" val="20002"/>
                    </a:ext>
                  </a:extLst>
                </a:gridCol>
                <a:gridCol w="1234775">
                  <a:extLst>
                    <a:ext uri="{9D8B030D-6E8A-4147-A177-3AD203B41FA5}">
                      <a16:colId xmlns:a16="http://schemas.microsoft.com/office/drawing/2014/main" val="20003"/>
                    </a:ext>
                  </a:extLst>
                </a:gridCol>
                <a:gridCol w="1312700">
                  <a:extLst>
                    <a:ext uri="{9D8B030D-6E8A-4147-A177-3AD203B41FA5}">
                      <a16:colId xmlns:a16="http://schemas.microsoft.com/office/drawing/2014/main" val="20004"/>
                    </a:ext>
                  </a:extLst>
                </a:gridCol>
              </a:tblGrid>
              <a:tr h="1081325">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all people without health insurance, between 2015-2019</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Estimated percent of people with Medicare, between 2015-2019.</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people with Medicaid, between 2015-2019</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Medically Underserved Areas (MUA), as of 2020.</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Primary Care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0"/>
                  </a:ext>
                </a:extLst>
              </a:tr>
              <a:tr h="1026950">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Mental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Dental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adults reporting to have a personal doctor or health care provider in 2018.</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adults reporting a physical checkup in the past year in 2018.</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0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914575" y="1411250"/>
            <a:ext cx="6999600" cy="1438200"/>
          </a:xfrm>
          <a:prstGeom prst="rect">
            <a:avLst/>
          </a:prstGeom>
        </p:spPr>
        <p:txBody>
          <a:bodyPr spcFirstLastPara="1" wrap="square" lIns="0" tIns="0" rIns="0" bIns="0" anchor="t" anchorCtr="0">
            <a:noAutofit/>
          </a:bodyPr>
          <a:lstStyle/>
          <a:p>
            <a:pPr marL="457200" lvl="0"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13 key demographic criteria with 4 Criteria Excluded:</a:t>
            </a:r>
            <a:endParaRPr sz="120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b="1" i="1">
                <a:solidFill>
                  <a:srgbClr val="434343"/>
                </a:solidFill>
                <a:latin typeface="IBM Plex Sans"/>
                <a:ea typeface="IBM Plex Sans"/>
                <a:cs typeface="IBM Plex Sans"/>
                <a:sym typeface="IBM Plex Sans"/>
              </a:rPr>
              <a:t>Health Disparity and Comorbidities Criteria</a:t>
            </a:r>
            <a:endParaRPr sz="1200" b="1" i="1">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Created a metric of educational need across towns and counties</a:t>
            </a:r>
            <a:endParaRPr sz="120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Higher scores indicate towns that were cited more often as places for target outreach</a:t>
            </a:r>
            <a:endParaRPr sz="1200">
              <a:solidFill>
                <a:srgbClr val="434343"/>
              </a:solidFill>
              <a:latin typeface="IBM Plex Sans"/>
              <a:ea typeface="IBM Plex Sans"/>
              <a:cs typeface="IBM Plex Sans"/>
              <a:sym typeface="IBM Plex Sans"/>
            </a:endParaRPr>
          </a:p>
          <a:p>
            <a:pPr marL="1371600" lvl="2" indent="-304800" algn="l" rtl="0">
              <a:spcBef>
                <a:spcPts val="0"/>
              </a:spcBef>
              <a:spcAft>
                <a:spcPts val="0"/>
              </a:spcAft>
              <a:buClr>
                <a:srgbClr val="434343"/>
              </a:buClr>
              <a:buSzPts val="1200"/>
              <a:buFont typeface="Bitter"/>
              <a:buChar char="■"/>
            </a:pPr>
            <a:r>
              <a:rPr lang="en" sz="1200">
                <a:solidFill>
                  <a:srgbClr val="434343"/>
                </a:solidFill>
                <a:latin typeface="IBM Plex Sans"/>
                <a:ea typeface="IBM Plex Sans"/>
                <a:cs typeface="IBM Plex Sans"/>
                <a:sym typeface="IBM Plex Sans"/>
              </a:rPr>
              <a:t>(</a:t>
            </a:r>
            <a:r>
              <a:rPr lang="en" sz="1200" b="1">
                <a:solidFill>
                  <a:srgbClr val="434343"/>
                </a:solidFill>
                <a:latin typeface="IBM Plex Sans"/>
                <a:ea typeface="IBM Plex Sans"/>
                <a:cs typeface="IBM Plex Sans"/>
                <a:sym typeface="IBM Plex Sans"/>
              </a:rPr>
              <a:t>Rank #1</a:t>
            </a:r>
            <a:r>
              <a:rPr lang="en" sz="1200">
                <a:solidFill>
                  <a:srgbClr val="434343"/>
                </a:solidFill>
                <a:latin typeface="IBM Plex Sans"/>
                <a:ea typeface="IBM Plex Sans"/>
                <a:cs typeface="IBM Plex Sans"/>
                <a:sym typeface="IBM Plex Sans"/>
              </a:rPr>
              <a:t> = </a:t>
            </a:r>
            <a:r>
              <a:rPr lang="en" sz="1200">
                <a:solidFill>
                  <a:srgbClr val="FF0000"/>
                </a:solidFill>
                <a:latin typeface="IBM Plex Sans"/>
                <a:ea typeface="IBM Plex Sans"/>
                <a:cs typeface="IBM Plex Sans"/>
                <a:sym typeface="IBM Plex Sans"/>
              </a:rPr>
              <a:t>3 points</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Rank #2 </a:t>
            </a:r>
            <a:r>
              <a:rPr lang="en" sz="1200">
                <a:solidFill>
                  <a:srgbClr val="434343"/>
                </a:solidFill>
                <a:latin typeface="IBM Plex Sans"/>
                <a:ea typeface="IBM Plex Sans"/>
                <a:cs typeface="IBM Plex Sans"/>
                <a:sym typeface="IBM Plex Sans"/>
              </a:rPr>
              <a:t>= </a:t>
            </a:r>
            <a:r>
              <a:rPr lang="en" sz="1200">
                <a:solidFill>
                  <a:srgbClr val="FF9900"/>
                </a:solidFill>
                <a:latin typeface="IBM Plex Sans"/>
                <a:ea typeface="IBM Plex Sans"/>
                <a:cs typeface="IBM Plex Sans"/>
                <a:sym typeface="IBM Plex Sans"/>
              </a:rPr>
              <a:t>2 points</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Rank #3</a:t>
            </a:r>
            <a:r>
              <a:rPr lang="en" sz="1200">
                <a:solidFill>
                  <a:srgbClr val="434343"/>
                </a:solidFill>
                <a:latin typeface="IBM Plex Sans"/>
                <a:ea typeface="IBM Plex Sans"/>
                <a:cs typeface="IBM Plex Sans"/>
                <a:sym typeface="IBM Plex Sans"/>
              </a:rPr>
              <a:t> = </a:t>
            </a:r>
            <a:r>
              <a:rPr lang="en" sz="1200">
                <a:solidFill>
                  <a:srgbClr val="38761D"/>
                </a:solidFill>
                <a:latin typeface="IBM Plex Sans"/>
                <a:ea typeface="IBM Plex Sans"/>
                <a:cs typeface="IBM Plex Sans"/>
                <a:sym typeface="IBM Plex Sans"/>
              </a:rPr>
              <a:t>1 point</a:t>
            </a:r>
            <a:r>
              <a:rPr lang="en" sz="1200">
                <a:solidFill>
                  <a:srgbClr val="434343"/>
                </a:solidFill>
                <a:latin typeface="IBM Plex Sans"/>
                <a:ea typeface="IBM Plex Sans"/>
                <a:cs typeface="IBM Plex Sans"/>
                <a:sym typeface="IBM Plex Sans"/>
              </a:rPr>
              <a:t>)</a:t>
            </a:r>
            <a:endParaRPr sz="1200">
              <a:solidFill>
                <a:srgbClr val="434343"/>
              </a:solidFill>
              <a:latin typeface="IBM Plex Sans"/>
              <a:ea typeface="IBM Plex Sans"/>
              <a:cs typeface="IBM Plex Sans"/>
              <a:sym typeface="IBM Plex Sans"/>
            </a:endParaRPr>
          </a:p>
          <a:p>
            <a:pPr marL="1371600" lvl="2"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Score Multiplier: (</a:t>
            </a:r>
            <a:r>
              <a:rPr lang="en" sz="1200" b="1">
                <a:solidFill>
                  <a:srgbClr val="434343"/>
                </a:solidFill>
                <a:latin typeface="IBM Plex Sans"/>
                <a:ea typeface="IBM Plex Sans"/>
                <a:cs typeface="IBM Plex Sans"/>
                <a:sym typeface="IBM Plex Sans"/>
              </a:rPr>
              <a:t>High Priority</a:t>
            </a:r>
            <a:r>
              <a:rPr lang="en" sz="1200">
                <a:solidFill>
                  <a:srgbClr val="434343"/>
                </a:solidFill>
                <a:latin typeface="IBM Plex Sans"/>
                <a:ea typeface="IBM Plex Sans"/>
                <a:cs typeface="IBM Plex Sans"/>
                <a:sym typeface="IBM Plex Sans"/>
              </a:rPr>
              <a:t> = </a:t>
            </a:r>
            <a:r>
              <a:rPr lang="en" sz="1200">
                <a:solidFill>
                  <a:srgbClr val="FF0000"/>
                </a:solidFill>
                <a:latin typeface="IBM Plex Sans"/>
                <a:ea typeface="IBM Plex Sans"/>
                <a:cs typeface="IBM Plex Sans"/>
                <a:sym typeface="IBM Plex Sans"/>
              </a:rPr>
              <a:t>1.5x Base Score</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Medium Priority </a:t>
            </a:r>
            <a:r>
              <a:rPr lang="en" sz="1200">
                <a:solidFill>
                  <a:srgbClr val="434343"/>
                </a:solidFill>
                <a:latin typeface="IBM Plex Sans"/>
                <a:ea typeface="IBM Plex Sans"/>
                <a:cs typeface="IBM Plex Sans"/>
                <a:sym typeface="IBM Plex Sans"/>
              </a:rPr>
              <a:t>= </a:t>
            </a:r>
            <a:r>
              <a:rPr lang="en" sz="1200">
                <a:solidFill>
                  <a:srgbClr val="FF9900"/>
                </a:solidFill>
                <a:latin typeface="IBM Plex Sans"/>
                <a:ea typeface="IBM Plex Sans"/>
                <a:cs typeface="IBM Plex Sans"/>
                <a:sym typeface="IBM Plex Sans"/>
              </a:rPr>
              <a:t>1x Base Score</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Low Priority</a:t>
            </a:r>
            <a:r>
              <a:rPr lang="en" sz="1200">
                <a:solidFill>
                  <a:srgbClr val="434343"/>
                </a:solidFill>
                <a:latin typeface="IBM Plex Sans"/>
                <a:ea typeface="IBM Plex Sans"/>
                <a:cs typeface="IBM Plex Sans"/>
                <a:sym typeface="IBM Plex Sans"/>
              </a:rPr>
              <a:t> = </a:t>
            </a:r>
            <a:r>
              <a:rPr lang="en" sz="1200">
                <a:solidFill>
                  <a:srgbClr val="38761D"/>
                </a:solidFill>
                <a:latin typeface="IBM Plex Sans"/>
                <a:ea typeface="IBM Plex Sans"/>
                <a:cs typeface="IBM Plex Sans"/>
                <a:sym typeface="IBM Plex Sans"/>
              </a:rPr>
              <a:t>0.5x Score</a:t>
            </a:r>
            <a:r>
              <a:rPr lang="en" sz="1200">
                <a:solidFill>
                  <a:srgbClr val="434343"/>
                </a:solidFill>
                <a:latin typeface="IBM Plex Sans"/>
                <a:ea typeface="IBM Plex Sans"/>
                <a:cs typeface="IBM Plex Sans"/>
                <a:sym typeface="IBM Plex Sans"/>
              </a:rPr>
              <a:t>)</a:t>
            </a:r>
            <a:endParaRPr sz="1200" b="1" i="1">
              <a:solidFill>
                <a:srgbClr val="434343"/>
              </a:solidFill>
              <a:latin typeface="IBM Plex Sans"/>
              <a:ea typeface="IBM Plex Sans"/>
              <a:cs typeface="IBM Plex Sans"/>
              <a:sym typeface="IBM Plex Sans"/>
            </a:endParaRPr>
          </a:p>
          <a:p>
            <a:pPr marL="0" lvl="0" indent="0" algn="l" rtl="0">
              <a:spcBef>
                <a:spcPts val="600"/>
              </a:spcBef>
              <a:spcAft>
                <a:spcPts val="0"/>
              </a:spcAft>
              <a:buNone/>
            </a:pPr>
            <a:endParaRPr/>
          </a:p>
        </p:txBody>
      </p:sp>
      <p:sp>
        <p:nvSpPr>
          <p:cNvPr id="183" name="Google Shape;183;p1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84" name="Google Shape;184;p1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Methodology (Part 2)</a:t>
            </a:r>
            <a:endParaRPr/>
          </a:p>
        </p:txBody>
      </p:sp>
      <p:graphicFrame>
        <p:nvGraphicFramePr>
          <p:cNvPr id="185" name="Google Shape;185;p18"/>
          <p:cNvGraphicFramePr/>
          <p:nvPr/>
        </p:nvGraphicFramePr>
        <p:xfrm>
          <a:off x="184450" y="3022750"/>
          <a:ext cx="7659000" cy="2039375"/>
        </p:xfrm>
        <a:graphic>
          <a:graphicData uri="http://schemas.openxmlformats.org/drawingml/2006/table">
            <a:tbl>
              <a:tblPr>
                <a:noFill/>
                <a:tableStyleId>{CCFB38EA-B6A6-4769-A497-CD501185B4D3}</a:tableStyleId>
              </a:tblPr>
              <a:tblGrid>
                <a:gridCol w="1914750">
                  <a:extLst>
                    <a:ext uri="{9D8B030D-6E8A-4147-A177-3AD203B41FA5}">
                      <a16:colId xmlns:a16="http://schemas.microsoft.com/office/drawing/2014/main" val="20000"/>
                    </a:ext>
                  </a:extLst>
                </a:gridCol>
                <a:gridCol w="1914750">
                  <a:extLst>
                    <a:ext uri="{9D8B030D-6E8A-4147-A177-3AD203B41FA5}">
                      <a16:colId xmlns:a16="http://schemas.microsoft.com/office/drawing/2014/main" val="20001"/>
                    </a:ext>
                  </a:extLst>
                </a:gridCol>
                <a:gridCol w="1914750">
                  <a:extLst>
                    <a:ext uri="{9D8B030D-6E8A-4147-A177-3AD203B41FA5}">
                      <a16:colId xmlns:a16="http://schemas.microsoft.com/office/drawing/2014/main" val="20002"/>
                    </a:ext>
                  </a:extLst>
                </a:gridCol>
                <a:gridCol w="1914750">
                  <a:extLst>
                    <a:ext uri="{9D8B030D-6E8A-4147-A177-3AD203B41FA5}">
                      <a16:colId xmlns:a16="http://schemas.microsoft.com/office/drawing/2014/main" val="20003"/>
                    </a:ext>
                  </a:extLst>
                </a:gridCol>
              </a:tblGrid>
              <a:tr h="942125">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be obese (a body mass index of 30 or greater)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engage in heavy drinking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engage in binge drinking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have ever smoked cigarettes in 2018.</a:t>
                      </a:r>
                      <a:endParaRPr sz="1200">
                        <a:solidFill>
                          <a:schemeClr val="accent4"/>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0"/>
                  </a:ext>
                </a:extLst>
              </a:tr>
              <a:tr h="942125">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diabetes mellitus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heart disease or a heart attack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high blood pressure (hypertension) in 2017</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high cholesterol in 2017.</a:t>
                      </a:r>
                      <a:endParaRPr sz="1200">
                        <a:solidFill>
                          <a:schemeClr val="accent4"/>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1" name="Google Shape;191;p19"/>
          <p:cNvSpPr txBox="1"/>
          <p:nvPr/>
        </p:nvSpPr>
        <p:spPr>
          <a:xfrm>
            <a:off x="1689063" y="4659150"/>
            <a:ext cx="5563200" cy="369300"/>
          </a:xfrm>
          <a:prstGeom prst="rect">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rgbClr val="434343"/>
                </a:solidFill>
                <a:latin typeface="Bitter"/>
                <a:ea typeface="Bitter"/>
                <a:cs typeface="Bitter"/>
                <a:sym typeface="Bitter"/>
              </a:rPr>
              <a:t>Base Score: (</a:t>
            </a:r>
            <a:r>
              <a:rPr lang="en" sz="1200" b="1">
                <a:solidFill>
                  <a:srgbClr val="434343"/>
                </a:solidFill>
                <a:latin typeface="Bitter"/>
                <a:ea typeface="Bitter"/>
                <a:cs typeface="Bitter"/>
                <a:sym typeface="Bitter"/>
              </a:rPr>
              <a:t>Rank #1</a:t>
            </a:r>
            <a:r>
              <a:rPr lang="en" sz="1200">
                <a:solidFill>
                  <a:srgbClr val="434343"/>
                </a:solidFill>
                <a:latin typeface="Bitter"/>
                <a:ea typeface="Bitter"/>
                <a:cs typeface="Bitter"/>
                <a:sym typeface="Bitter"/>
              </a:rPr>
              <a:t> = </a:t>
            </a:r>
            <a:r>
              <a:rPr lang="en" sz="1200">
                <a:solidFill>
                  <a:srgbClr val="FF0000"/>
                </a:solidFill>
                <a:latin typeface="Bitter"/>
                <a:ea typeface="Bitter"/>
                <a:cs typeface="Bitter"/>
                <a:sym typeface="Bitter"/>
              </a:rPr>
              <a:t>3 points</a:t>
            </a:r>
            <a:r>
              <a:rPr lang="en" sz="1200">
                <a:solidFill>
                  <a:srgbClr val="434343"/>
                </a:solidFill>
                <a:latin typeface="Bitter"/>
                <a:ea typeface="Bitter"/>
                <a:cs typeface="Bitter"/>
                <a:sym typeface="Bitter"/>
              </a:rPr>
              <a:t>; </a:t>
            </a:r>
            <a:r>
              <a:rPr lang="en" sz="1200" b="1">
                <a:solidFill>
                  <a:srgbClr val="434343"/>
                </a:solidFill>
                <a:latin typeface="Bitter"/>
                <a:ea typeface="Bitter"/>
                <a:cs typeface="Bitter"/>
                <a:sym typeface="Bitter"/>
              </a:rPr>
              <a:t>Rank #2 </a:t>
            </a:r>
            <a:r>
              <a:rPr lang="en" sz="1200">
                <a:solidFill>
                  <a:srgbClr val="434343"/>
                </a:solidFill>
                <a:latin typeface="Bitter"/>
                <a:ea typeface="Bitter"/>
                <a:cs typeface="Bitter"/>
                <a:sym typeface="Bitter"/>
              </a:rPr>
              <a:t>= </a:t>
            </a:r>
            <a:r>
              <a:rPr lang="en" sz="1200">
                <a:solidFill>
                  <a:srgbClr val="FF9900"/>
                </a:solidFill>
                <a:latin typeface="Bitter"/>
                <a:ea typeface="Bitter"/>
                <a:cs typeface="Bitter"/>
                <a:sym typeface="Bitter"/>
              </a:rPr>
              <a:t>2 points</a:t>
            </a:r>
            <a:r>
              <a:rPr lang="en" sz="1200">
                <a:solidFill>
                  <a:srgbClr val="434343"/>
                </a:solidFill>
                <a:latin typeface="Bitter"/>
                <a:ea typeface="Bitter"/>
                <a:cs typeface="Bitter"/>
                <a:sym typeface="Bitter"/>
              </a:rPr>
              <a:t>; </a:t>
            </a:r>
            <a:r>
              <a:rPr lang="en" sz="1200" b="1">
                <a:solidFill>
                  <a:srgbClr val="434343"/>
                </a:solidFill>
                <a:latin typeface="Bitter"/>
                <a:ea typeface="Bitter"/>
                <a:cs typeface="Bitter"/>
                <a:sym typeface="Bitter"/>
              </a:rPr>
              <a:t>Rank #3</a:t>
            </a:r>
            <a:r>
              <a:rPr lang="en" sz="1200">
                <a:solidFill>
                  <a:srgbClr val="434343"/>
                </a:solidFill>
                <a:latin typeface="Bitter"/>
                <a:ea typeface="Bitter"/>
                <a:cs typeface="Bitter"/>
                <a:sym typeface="Bitter"/>
              </a:rPr>
              <a:t> = </a:t>
            </a:r>
            <a:r>
              <a:rPr lang="en" sz="1200">
                <a:solidFill>
                  <a:srgbClr val="38761D"/>
                </a:solidFill>
                <a:latin typeface="Bitter"/>
                <a:ea typeface="Bitter"/>
                <a:cs typeface="Bitter"/>
                <a:sym typeface="Bitter"/>
              </a:rPr>
              <a:t>1 point</a:t>
            </a:r>
            <a:r>
              <a:rPr lang="en" sz="1200">
                <a:solidFill>
                  <a:srgbClr val="434343"/>
                </a:solidFill>
                <a:latin typeface="Bitter"/>
                <a:ea typeface="Bitter"/>
                <a:cs typeface="Bitter"/>
                <a:sym typeface="Bitter"/>
              </a:rPr>
              <a:t>)</a:t>
            </a:r>
            <a:endParaRPr/>
          </a:p>
        </p:txBody>
      </p:sp>
      <p:sp>
        <p:nvSpPr>
          <p:cNvPr id="192" name="Google Shape;192;p19"/>
          <p:cNvSpPr txBox="1"/>
          <p:nvPr/>
        </p:nvSpPr>
        <p:spPr>
          <a:xfrm>
            <a:off x="7325600" y="569713"/>
            <a:ext cx="1775100" cy="1046700"/>
          </a:xfrm>
          <a:prstGeom prst="rect">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rgbClr val="434343"/>
                </a:solidFill>
                <a:latin typeface="Bitter"/>
                <a:ea typeface="Bitter"/>
                <a:cs typeface="Bitter"/>
                <a:sym typeface="Bitter"/>
              </a:rPr>
              <a:t>Score Multiplier: (</a:t>
            </a:r>
            <a:r>
              <a:rPr lang="en" sz="1000" b="1">
                <a:solidFill>
                  <a:srgbClr val="434343"/>
                </a:solidFill>
                <a:latin typeface="Bitter"/>
                <a:ea typeface="Bitter"/>
                <a:cs typeface="Bitter"/>
                <a:sym typeface="Bitter"/>
              </a:rPr>
              <a:t>High Priority</a:t>
            </a:r>
            <a:r>
              <a:rPr lang="en" sz="1000">
                <a:solidFill>
                  <a:srgbClr val="434343"/>
                </a:solidFill>
                <a:latin typeface="Bitter"/>
                <a:ea typeface="Bitter"/>
                <a:cs typeface="Bitter"/>
                <a:sym typeface="Bitter"/>
              </a:rPr>
              <a:t> = </a:t>
            </a:r>
            <a:r>
              <a:rPr lang="en" sz="1000">
                <a:solidFill>
                  <a:srgbClr val="FF0000"/>
                </a:solidFill>
                <a:latin typeface="Bitter"/>
                <a:ea typeface="Bitter"/>
                <a:cs typeface="Bitter"/>
                <a:sym typeface="Bitter"/>
              </a:rPr>
              <a:t>1.5x Base Score</a:t>
            </a:r>
            <a:r>
              <a:rPr lang="en" sz="1000">
                <a:solidFill>
                  <a:srgbClr val="434343"/>
                </a:solidFill>
                <a:latin typeface="Bitter"/>
                <a:ea typeface="Bitter"/>
                <a:cs typeface="Bitter"/>
                <a:sym typeface="Bitter"/>
              </a:rPr>
              <a:t>; </a:t>
            </a:r>
            <a:r>
              <a:rPr lang="en" sz="1000" b="1">
                <a:solidFill>
                  <a:srgbClr val="434343"/>
                </a:solidFill>
                <a:latin typeface="Bitter"/>
                <a:ea typeface="Bitter"/>
                <a:cs typeface="Bitter"/>
                <a:sym typeface="Bitter"/>
              </a:rPr>
              <a:t>Medium Priority </a:t>
            </a:r>
            <a:r>
              <a:rPr lang="en" sz="1000">
                <a:solidFill>
                  <a:srgbClr val="434343"/>
                </a:solidFill>
                <a:latin typeface="Bitter"/>
                <a:ea typeface="Bitter"/>
                <a:cs typeface="Bitter"/>
                <a:sym typeface="Bitter"/>
              </a:rPr>
              <a:t>= </a:t>
            </a:r>
            <a:r>
              <a:rPr lang="en" sz="1000">
                <a:solidFill>
                  <a:srgbClr val="FF9900"/>
                </a:solidFill>
                <a:latin typeface="Bitter"/>
                <a:ea typeface="Bitter"/>
                <a:cs typeface="Bitter"/>
                <a:sym typeface="Bitter"/>
              </a:rPr>
              <a:t>1x Base Score</a:t>
            </a:r>
            <a:r>
              <a:rPr lang="en" sz="1000">
                <a:solidFill>
                  <a:srgbClr val="434343"/>
                </a:solidFill>
                <a:latin typeface="Bitter"/>
                <a:ea typeface="Bitter"/>
                <a:cs typeface="Bitter"/>
                <a:sym typeface="Bitter"/>
              </a:rPr>
              <a:t>; </a:t>
            </a:r>
            <a:r>
              <a:rPr lang="en" sz="1000" b="1">
                <a:solidFill>
                  <a:srgbClr val="434343"/>
                </a:solidFill>
                <a:latin typeface="Bitter"/>
                <a:ea typeface="Bitter"/>
                <a:cs typeface="Bitter"/>
                <a:sym typeface="Bitter"/>
              </a:rPr>
              <a:t>Low Priority</a:t>
            </a:r>
            <a:r>
              <a:rPr lang="en" sz="1000">
                <a:solidFill>
                  <a:srgbClr val="434343"/>
                </a:solidFill>
                <a:latin typeface="Bitter"/>
                <a:ea typeface="Bitter"/>
                <a:cs typeface="Bitter"/>
                <a:sym typeface="Bitter"/>
              </a:rPr>
              <a:t> = </a:t>
            </a:r>
            <a:r>
              <a:rPr lang="en" sz="1000">
                <a:solidFill>
                  <a:srgbClr val="38761D"/>
                </a:solidFill>
                <a:latin typeface="Bitter"/>
                <a:ea typeface="Bitter"/>
                <a:cs typeface="Bitter"/>
                <a:sym typeface="Bitter"/>
              </a:rPr>
              <a:t>0.5x Score</a:t>
            </a:r>
            <a:r>
              <a:rPr lang="en" sz="1000">
                <a:solidFill>
                  <a:srgbClr val="434343"/>
                </a:solidFill>
                <a:latin typeface="Bitter"/>
                <a:ea typeface="Bitter"/>
                <a:cs typeface="Bitter"/>
                <a:sym typeface="Bitter"/>
              </a:rPr>
              <a:t>)</a:t>
            </a:r>
            <a:endParaRPr sz="1000"/>
          </a:p>
        </p:txBody>
      </p:sp>
      <p:pic>
        <p:nvPicPr>
          <p:cNvPr id="193" name="Google Shape;193;p19"/>
          <p:cNvPicPr preferRelativeResize="0"/>
          <p:nvPr/>
        </p:nvPicPr>
        <p:blipFill>
          <a:blip r:embed="rId3">
            <a:alphaModFix/>
          </a:blip>
          <a:stretch>
            <a:fillRect/>
          </a:stretch>
        </p:blipFill>
        <p:spPr>
          <a:xfrm>
            <a:off x="82539" y="115050"/>
            <a:ext cx="7169724" cy="4454775"/>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4" name="Picture 3" descr="Table, calendar&#10;&#10;Description automatically generated">
            <a:extLst>
              <a:ext uri="{FF2B5EF4-FFF2-40B4-BE49-F238E27FC236}">
                <a16:creationId xmlns:a16="http://schemas.microsoft.com/office/drawing/2014/main" id="{17845AC6-E237-FF62-02E7-5990FD0B0EE4}"/>
              </a:ext>
            </a:extLst>
          </p:cNvPr>
          <p:cNvPicPr>
            <a:picLocks noChangeAspect="1"/>
          </p:cNvPicPr>
          <p:nvPr/>
        </p:nvPicPr>
        <p:blipFill>
          <a:blip r:embed="rId3"/>
          <a:stretch>
            <a:fillRect/>
          </a:stretch>
        </p:blipFill>
        <p:spPr>
          <a:xfrm>
            <a:off x="1304014" y="77955"/>
            <a:ext cx="5942503" cy="4987589"/>
          </a:xfrm>
          <a:prstGeom prst="rect">
            <a:avLst/>
          </a:prstGeom>
          <a:ln w="28575">
            <a:solidFill>
              <a:schemeClr val="accent4"/>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05" name="Google Shape;205;p2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 Used</a:t>
            </a:r>
            <a:endParaRPr/>
          </a:p>
        </p:txBody>
      </p:sp>
      <p:pic>
        <p:nvPicPr>
          <p:cNvPr id="206" name="Google Shape;206;p21"/>
          <p:cNvPicPr preferRelativeResize="0"/>
          <p:nvPr/>
        </p:nvPicPr>
        <p:blipFill>
          <a:blip r:embed="rId3">
            <a:alphaModFix/>
          </a:blip>
          <a:stretch>
            <a:fillRect/>
          </a:stretch>
        </p:blipFill>
        <p:spPr>
          <a:xfrm>
            <a:off x="1864100" y="1492725"/>
            <a:ext cx="4596049" cy="1502975"/>
          </a:xfrm>
          <a:prstGeom prst="rect">
            <a:avLst/>
          </a:prstGeom>
          <a:noFill/>
          <a:ln w="28575" cap="flat" cmpd="sng">
            <a:solidFill>
              <a:schemeClr val="accent4"/>
            </a:solidFill>
            <a:prstDash val="solid"/>
            <a:round/>
            <a:headEnd type="none" w="sm" len="sm"/>
            <a:tailEnd type="none" w="sm" len="sm"/>
          </a:ln>
        </p:spPr>
      </p:pic>
      <p:sp>
        <p:nvSpPr>
          <p:cNvPr id="207" name="Google Shape;207;p21"/>
          <p:cNvSpPr txBox="1"/>
          <p:nvPr/>
        </p:nvSpPr>
        <p:spPr>
          <a:xfrm>
            <a:off x="2487775" y="3992550"/>
            <a:ext cx="288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Bitter"/>
                <a:ea typeface="Bitter"/>
                <a:cs typeface="Bitter"/>
                <a:sym typeface="Bitter"/>
              </a:rPr>
              <a:t>Powered Using U.S. Census Data</a:t>
            </a:r>
            <a:endParaRPr b="1">
              <a:latin typeface="Bitter"/>
              <a:ea typeface="Bitter"/>
              <a:cs typeface="Bitter"/>
              <a:sym typeface="Bitter"/>
            </a:endParaRPr>
          </a:p>
        </p:txBody>
      </p:sp>
      <p:cxnSp>
        <p:nvCxnSpPr>
          <p:cNvPr id="208" name="Google Shape;208;p21"/>
          <p:cNvCxnSpPr>
            <a:endCxn id="207" idx="0"/>
          </p:cNvCxnSpPr>
          <p:nvPr/>
        </p:nvCxnSpPr>
        <p:spPr>
          <a:xfrm>
            <a:off x="3927325" y="3134850"/>
            <a:ext cx="600" cy="857700"/>
          </a:xfrm>
          <a:prstGeom prst="straightConnector1">
            <a:avLst/>
          </a:prstGeom>
          <a:noFill/>
          <a:ln w="76200" cap="flat" cmpd="sng">
            <a:solidFill>
              <a:schemeClr val="accent4"/>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ctrTitle" idx="4294967295"/>
          </p:nvPr>
        </p:nvSpPr>
        <p:spPr>
          <a:xfrm>
            <a:off x="1108800" y="1004925"/>
            <a:ext cx="7030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000" i="1">
                <a:solidFill>
                  <a:schemeClr val="accent1"/>
                </a:solidFill>
              </a:rPr>
              <a:t>Thank you for listening!</a:t>
            </a:r>
            <a:endParaRPr sz="8000" i="1">
              <a:solidFill>
                <a:schemeClr val="accent1"/>
              </a:solidFill>
            </a:endParaRPr>
          </a:p>
        </p:txBody>
      </p:sp>
      <p:sp>
        <p:nvSpPr>
          <p:cNvPr id="214" name="Google Shape;214;p22"/>
          <p:cNvSpPr txBox="1">
            <a:spLocks noGrp="1"/>
          </p:cNvSpPr>
          <p:nvPr>
            <p:ph type="subTitle" idx="4294967295"/>
          </p:nvPr>
        </p:nvSpPr>
        <p:spPr>
          <a:xfrm>
            <a:off x="1108800" y="2833200"/>
            <a:ext cx="4164600" cy="175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solidFill>
                  <a:schemeClr val="accent4"/>
                </a:solidFill>
              </a:rPr>
              <a:t>Any questions?</a:t>
            </a:r>
            <a:endParaRPr sz="1800" b="1">
              <a:solidFill>
                <a:schemeClr val="accent4"/>
              </a:solidFill>
            </a:endParaRPr>
          </a:p>
          <a:p>
            <a:pPr marL="0" lvl="0" indent="0" algn="l" rtl="0">
              <a:spcBef>
                <a:spcPts val="600"/>
              </a:spcBef>
              <a:spcAft>
                <a:spcPts val="0"/>
              </a:spcAft>
              <a:buNone/>
            </a:pPr>
            <a:r>
              <a:rPr lang="en" sz="1800"/>
              <a:t>You can find me at:</a:t>
            </a:r>
            <a:endParaRPr sz="1800"/>
          </a:p>
          <a:p>
            <a:pPr marL="457200" lvl="0" indent="-342900" algn="l" rtl="0">
              <a:spcBef>
                <a:spcPts val="600"/>
              </a:spcBef>
              <a:spcAft>
                <a:spcPts val="0"/>
              </a:spcAft>
              <a:buSzPts val="1800"/>
              <a:buFont typeface="IBM Plex Sans"/>
              <a:buChar char="▰"/>
            </a:pPr>
            <a:r>
              <a:rPr lang="en" sz="1800" b="1">
                <a:latin typeface="IBM Plex Sans"/>
                <a:ea typeface="IBM Plex Sans"/>
                <a:cs typeface="IBM Plex Sans"/>
                <a:sym typeface="IBM Plex Sans"/>
              </a:rPr>
              <a:t>russell.cook@student.shu.edu</a:t>
            </a:r>
            <a:endParaRPr sz="1800" b="1">
              <a:latin typeface="IBM Plex Sans"/>
              <a:ea typeface="IBM Plex Sans"/>
              <a:cs typeface="IBM Plex Sans"/>
              <a:sym typeface="IBM Plex Sans"/>
            </a:endParaRPr>
          </a:p>
        </p:txBody>
      </p:sp>
      <p:sp>
        <p:nvSpPr>
          <p:cNvPr id="215" name="Google Shape;215;p2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1510</Words>
  <Application>Microsoft Office PowerPoint</Application>
  <PresentationFormat>On-screen Show (16:9)</PresentationFormat>
  <Paragraphs>122</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IBM Plex Sans Light</vt:lpstr>
      <vt:lpstr>Times New Roman</vt:lpstr>
      <vt:lpstr>Merriweather</vt:lpstr>
      <vt:lpstr>Arial</vt:lpstr>
      <vt:lpstr>IBM Plex Sans</vt:lpstr>
      <vt:lpstr>Bitter</vt:lpstr>
      <vt:lpstr>Roboto</vt:lpstr>
      <vt:lpstr>Surrey template</vt:lpstr>
      <vt:lpstr>PowerPoint Presentation</vt:lpstr>
      <vt:lpstr>Arts and Sciences Dean’s Task Force on Immigrants and Refugees</vt:lpstr>
      <vt:lpstr>Methodology Part 1</vt:lpstr>
      <vt:lpstr>Methodology (Part 2)</vt:lpstr>
      <vt:lpstr>PowerPoint Presentation</vt:lpstr>
      <vt:lpstr>PowerPoint Presentation</vt:lpstr>
      <vt:lpstr>Resources Used</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 L Eubanks</cp:lastModifiedBy>
  <cp:revision>5</cp:revision>
  <dcterms:modified xsi:type="dcterms:W3CDTF">2022-09-02T14:27:02Z</dcterms:modified>
</cp:coreProperties>
</file>